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5" r:id="rId15"/>
    <p:sldId id="271" r:id="rId16"/>
    <p:sldId id="272" r:id="rId17"/>
    <p:sldId id="273" r:id="rId18"/>
    <p:sldId id="274" r:id="rId19"/>
    <p:sldId id="276" r:id="rId20"/>
    <p:sldId id="258" r:id="rId21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490" autoAdjust="0"/>
  </p:normalViewPr>
  <p:slideViewPr>
    <p:cSldViewPr>
      <p:cViewPr varScale="1">
        <p:scale>
          <a:sx n="95" d="100"/>
          <a:sy n="95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60C9D-EFB7-4372-A746-426876F7C478}" type="datetimeFigureOut">
              <a:rPr lang="ru-RU" smtClean="0"/>
              <a:pPr/>
              <a:t>5/21/2010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BA8FA-2F0F-44E8-9D56-735B585BC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BA8FA-2F0F-44E8-9D56-735B585BCA8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Тох</a:t>
            </a:r>
            <a:r>
              <a:rPr lang="ru-RU" dirty="0" smtClean="0"/>
              <a:t> рекомендовал писать более </a:t>
            </a:r>
            <a:r>
              <a:rPr lang="ru-RU" dirty="0" err="1" smtClean="0"/>
              <a:t>тезисно</a:t>
            </a:r>
            <a:r>
              <a:rPr lang="ru-RU" dirty="0" smtClean="0"/>
              <a:t>. Не</a:t>
            </a:r>
            <a:r>
              <a:rPr lang="ru-RU" baseline="0" dirty="0" smtClean="0"/>
              <a:t> знаю, куда более </a:t>
            </a:r>
            <a:r>
              <a:rPr lang="ru-RU" baseline="0" dirty="0" err="1" smtClean="0"/>
              <a:t>тезисно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BA8FA-2F0F-44E8-9D56-735B585BCA8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Меньше говорить!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BA8FA-2F0F-44E8-9D56-735B585BCA8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Сказать просто, что использую </a:t>
            </a:r>
            <a:r>
              <a:rPr lang="en-US" dirty="0" smtClean="0"/>
              <a:t>F-</a:t>
            </a:r>
            <a:r>
              <a:rPr lang="ru-RU" dirty="0" smtClean="0"/>
              <a:t>меру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BA8FA-2F0F-44E8-9D56-735B585BCA8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* Анализ существующих алгоритмов показал, что наилучшие результаты по</a:t>
            </a:r>
          </a:p>
          <a:p>
            <a:r>
              <a:rPr lang="ru-RU" dirty="0" smtClean="0"/>
              <a:t>точности показывают методы на основе ассоциативных </a:t>
            </a:r>
            <a:r>
              <a:rPr lang="ru-RU" dirty="0" smtClean="0"/>
              <a:t>Марковских </a:t>
            </a:r>
            <a:r>
              <a:rPr lang="ru-RU" dirty="0" smtClean="0"/>
              <a:t>сетей.</a:t>
            </a:r>
          </a:p>
          <a:p>
            <a:r>
              <a:rPr lang="ru-RU" dirty="0" smtClean="0"/>
              <a:t>* Марковская сеть - это набор случайных переменных, заданных на</a:t>
            </a:r>
          </a:p>
          <a:p>
            <a:r>
              <a:rPr lang="ru-RU" dirty="0" smtClean="0"/>
              <a:t>вершинах некоторого графа. Методы на основе </a:t>
            </a:r>
            <a:r>
              <a:rPr lang="ru-RU" dirty="0" err="1" smtClean="0"/>
              <a:t>марковских</a:t>
            </a:r>
            <a:r>
              <a:rPr lang="ru-RU" dirty="0" smtClean="0"/>
              <a:t> сетей позволяют</a:t>
            </a:r>
          </a:p>
          <a:p>
            <a:r>
              <a:rPr lang="ru-RU" dirty="0" smtClean="0"/>
              <a:t>определить значения переменных в совокупности, с учетом </a:t>
            </a:r>
            <a:r>
              <a:rPr lang="ru-RU" dirty="0" err="1" smtClean="0"/>
              <a:t>сущетсвующих</a:t>
            </a:r>
            <a:endParaRPr lang="ru-RU" dirty="0" smtClean="0"/>
          </a:p>
          <a:p>
            <a:r>
              <a:rPr lang="ru-RU" dirty="0" smtClean="0"/>
              <a:t>зависимостей между ними, которые задаются ребрами графа.</a:t>
            </a:r>
          </a:p>
          <a:p>
            <a:r>
              <a:rPr lang="ru-RU" dirty="0" smtClean="0"/>
              <a:t>* Марковская сеть задается графом, и так называемыми потенциальными</a:t>
            </a:r>
          </a:p>
          <a:p>
            <a:r>
              <a:rPr lang="ru-RU" dirty="0" smtClean="0"/>
              <a:t>функциями, описывающими зависимость значений переменных от признаков,</a:t>
            </a:r>
          </a:p>
          <a:p>
            <a:r>
              <a:rPr lang="ru-RU" dirty="0" smtClean="0"/>
              <a:t>вычисляемых по имеющимся данных.</a:t>
            </a:r>
          </a:p>
          <a:p>
            <a:r>
              <a:rPr lang="ru-RU" dirty="0" smtClean="0"/>
              <a:t>* Разные алгоритмы на основе подхода </a:t>
            </a:r>
            <a:r>
              <a:rPr lang="ru-RU" dirty="0" err="1" smtClean="0"/>
              <a:t>марковских</a:t>
            </a:r>
            <a:r>
              <a:rPr lang="ru-RU" dirty="0" smtClean="0"/>
              <a:t> сетей отличаются друг</a:t>
            </a:r>
          </a:p>
          <a:p>
            <a:r>
              <a:rPr lang="ru-RU" dirty="0" smtClean="0"/>
              <a:t>от друга схемой построения графа, видом потенциальных функций и</a:t>
            </a:r>
          </a:p>
          <a:p>
            <a:r>
              <a:rPr lang="ru-RU" dirty="0" smtClean="0"/>
              <a:t>алгоритмами оценки их параметров по обучающей выборке.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BA8FA-2F0F-44E8-9D56-735B585BCA8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BA8FA-2F0F-44E8-9D56-735B585BCA8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BA8FA-2F0F-44E8-9D56-735B585BCA8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Тох</a:t>
            </a:r>
            <a:r>
              <a:rPr lang="ru-RU" dirty="0" smtClean="0"/>
              <a:t>,</a:t>
            </a:r>
            <a:r>
              <a:rPr lang="ru-RU" baseline="0" dirty="0" smtClean="0"/>
              <a:t> Вадим и Оля говорили указать </a:t>
            </a:r>
            <a:r>
              <a:rPr lang="ru-RU" baseline="0" dirty="0" err="1" smtClean="0"/>
              <a:t>контрибьюшн</a:t>
            </a:r>
            <a:r>
              <a:rPr lang="ru-RU" baseline="0" dirty="0" smtClean="0"/>
              <a:t> вначале, но я не понимаю, как это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BA8FA-2F0F-44E8-9D56-735B585BCA8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А) нужны графики или</a:t>
            </a:r>
            <a:r>
              <a:rPr lang="ru-RU" baseline="0" dirty="0" smtClean="0"/>
              <a:t> гистограммы</a:t>
            </a:r>
          </a:p>
          <a:p>
            <a:r>
              <a:rPr lang="ru-RU" baseline="0" dirty="0" smtClean="0"/>
              <a:t>Б) стрелками показать на различия</a:t>
            </a:r>
          </a:p>
          <a:p>
            <a:r>
              <a:rPr lang="ru-RU" baseline="0" dirty="0" smtClean="0"/>
              <a:t>В) найти более характерные примеры, где наш метод круче. Желательно найти пример с фото, где ясно, что за сцена. В крайнем случае, замазать кусты зелёным.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BA8FA-2F0F-44E8-9D56-735B585BCA8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BA8FA-2F0F-44E8-9D56-735B585BCA8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37A1F-09B1-4B9C-AE00-42EFF3E5538B}" type="datetime1">
              <a:rPr lang="fr-FR" smtClean="0"/>
              <a:pPr>
                <a:defRPr/>
              </a:pPr>
              <a:t>21/05/2010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A1D0-08D1-4B78-A567-79C348FA8D8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91F53-CCCE-4228-BCF0-B959506BA1FB}" type="datetime1">
              <a:rPr lang="fr-FR" smtClean="0"/>
              <a:pPr>
                <a:defRPr/>
              </a:pPr>
              <a:t>21/05/2010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596DB-9018-48B7-96F4-449150A65F1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19635-0C83-4FB8-89F7-165794DBB086}" type="datetime1">
              <a:rPr lang="fr-FR" smtClean="0"/>
              <a:pPr>
                <a:defRPr/>
              </a:pPr>
              <a:t>21/05/2010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DAB39-35C8-4ADE-A892-E624CC617B8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ABB-778B-4BD2-A89F-F80C34F44BC9}" type="datetime1">
              <a:rPr lang="fr-FR" smtClean="0"/>
              <a:pPr>
                <a:defRPr/>
              </a:pPr>
              <a:t>21/05/2010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02A08-CA69-4714-8D0C-85EBD4AD481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630F2-E776-458F-A792-F9B9DB04318A}" type="datetime1">
              <a:rPr lang="fr-FR" smtClean="0"/>
              <a:pPr>
                <a:defRPr/>
              </a:pPr>
              <a:t>21/05/2010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856FE-5861-4A32-A74B-A2953C79815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9D5E5-31CB-43F8-8236-60478426595B}" type="datetime1">
              <a:rPr lang="fr-FR" smtClean="0"/>
              <a:pPr>
                <a:defRPr/>
              </a:pPr>
              <a:t>21/05/2010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69AE4-9879-4BD1-85B4-EBA1C873274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AA06E-837E-4222-8CA3-42B46A5F7F00}" type="datetime1">
              <a:rPr lang="fr-FR" smtClean="0"/>
              <a:pPr>
                <a:defRPr/>
              </a:pPr>
              <a:t>21/05/2010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5C969-5DE5-47FD-8C84-F8A13C00958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15035-A39A-4052-A9C8-AF02BC7A3270}" type="datetime1">
              <a:rPr lang="fr-FR" smtClean="0"/>
              <a:pPr>
                <a:defRPr/>
              </a:pPr>
              <a:t>21/05/2010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E74C4-6806-47C3-855C-6188F6D6F50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F9376-BB1D-40B8-B8F8-86FAD21008DA}" type="datetime1">
              <a:rPr lang="fr-FR" smtClean="0"/>
              <a:pPr>
                <a:defRPr/>
              </a:pPr>
              <a:t>21/05/2010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A5CA0-FD99-4459-AB6F-8E0B1376D99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865BF-B171-456F-9C4C-26FEE3F877BF}" type="datetime1">
              <a:rPr lang="fr-FR" smtClean="0"/>
              <a:pPr>
                <a:defRPr/>
              </a:pPr>
              <a:t>21/05/2010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DD680-9DFB-4B5B-8175-653514BB3F8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C057-4046-42EB-AADF-6905C8F0E0C5}" type="datetime1">
              <a:rPr lang="fr-FR" smtClean="0"/>
              <a:pPr>
                <a:defRPr/>
              </a:pPr>
              <a:t>21/05/2010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AF1C6-F045-47EE-B8F7-6D704ED24EF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EE65AF-5D2D-465D-B844-EA0AB9B59436}" type="datetime1">
              <a:rPr lang="fr-FR" smtClean="0"/>
              <a:pPr>
                <a:defRPr/>
              </a:pPr>
              <a:t>21/05/2010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DFE2E4-7780-4580-8E24-E6EA2227CF6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786058"/>
            <a:ext cx="91440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cap="all" dirty="0" smtClean="0"/>
              <a:t>Автоматическое выделение объектов </a:t>
            </a:r>
            <a:br>
              <a:rPr lang="ru-RU" sz="3600" cap="all" dirty="0" smtClean="0"/>
            </a:br>
            <a:r>
              <a:rPr lang="ru-RU" sz="3600" cap="all" dirty="0" smtClean="0"/>
              <a:t>в данных лазерного сканирования</a:t>
            </a:r>
            <a:endParaRPr lang="fr-CA" sz="3200" cap="all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5852" y="4143380"/>
            <a:ext cx="6400800" cy="558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Роман ШАПОВАЛОВ</a:t>
            </a:r>
            <a:endParaRPr lang="fr-CA" sz="2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 bwMode="auto">
          <a:xfrm>
            <a:off x="642910" y="5143512"/>
            <a:ext cx="64008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3"/>
                </a:solidFill>
                <a:latin typeface="+mn-lt"/>
              </a:rPr>
              <a:t>Научный руководитель: </a:t>
            </a:r>
            <a:r>
              <a:rPr lang="ru-RU" sz="2600" dirty="0" smtClean="0">
                <a:solidFill>
                  <a:schemeClr val="accent3"/>
                </a:solidFill>
                <a:latin typeface="+mn-lt"/>
              </a:rPr>
              <a:t/>
            </a:r>
            <a:br>
              <a:rPr lang="ru-RU" sz="2600" dirty="0" smtClean="0">
                <a:solidFill>
                  <a:schemeClr val="accent3"/>
                </a:solidFill>
                <a:latin typeface="+mn-lt"/>
              </a:rPr>
            </a:br>
            <a:r>
              <a:rPr lang="ru-RU" sz="2600" dirty="0" err="1" smtClean="0">
                <a:solidFill>
                  <a:schemeClr val="accent3"/>
                </a:solidFill>
                <a:latin typeface="+mn-lt"/>
              </a:rPr>
              <a:t>к.ф</a:t>
            </a:r>
            <a:r>
              <a:rPr lang="ru-RU" sz="2600" dirty="0" err="1">
                <a:solidFill>
                  <a:schemeClr val="accent3"/>
                </a:solidFill>
                <a:latin typeface="+mn-lt"/>
              </a:rPr>
              <a:t>.-м.н</a:t>
            </a:r>
            <a:r>
              <a:rPr lang="ru-RU" sz="2600" dirty="0">
                <a:solidFill>
                  <a:schemeClr val="accent3"/>
                </a:solidFill>
                <a:latin typeface="+mn-lt"/>
              </a:rPr>
              <a:t>., </a:t>
            </a:r>
            <a:r>
              <a:rPr lang="ru-RU" sz="2600" dirty="0" smtClean="0">
                <a:solidFill>
                  <a:schemeClr val="accent3"/>
                </a:solidFill>
                <a:latin typeface="+mn-lt"/>
              </a:rPr>
              <a:t>н.с. Антон </a:t>
            </a:r>
            <a:r>
              <a:rPr lang="ru-RU" sz="2600" cap="all" dirty="0">
                <a:solidFill>
                  <a:schemeClr val="accent3"/>
                </a:solidFill>
                <a:latin typeface="+mn-lt"/>
              </a:rPr>
              <a:t>Конушин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3306" y="6215082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3"/>
                </a:solidFill>
              </a:rPr>
              <a:t>24 мая 2010</a:t>
            </a:r>
            <a:endParaRPr lang="ru-RU" sz="2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929066"/>
            <a:ext cx="2857497" cy="245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643314"/>
            <a:ext cx="3585056" cy="298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Унарные потенциалы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714621"/>
            <a:ext cx="4038600" cy="642942"/>
          </a:xfrm>
        </p:spPr>
        <p:txBody>
          <a:bodyPr/>
          <a:lstStyle/>
          <a:p>
            <a:r>
              <a:rPr lang="ru-RU" dirty="0" smtClean="0"/>
              <a:t>Дескриптор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Спин-изображения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714620"/>
            <a:ext cx="4038600" cy="3411543"/>
          </a:xfrm>
        </p:spPr>
        <p:txBody>
          <a:bodyPr/>
          <a:lstStyle/>
          <a:p>
            <a:r>
              <a:rPr lang="ru-RU" dirty="0" smtClean="0"/>
              <a:t>Признаки матрицы ковариаций</a:t>
            </a:r>
          </a:p>
          <a:p>
            <a:pPr lvl="1"/>
            <a:r>
              <a:rPr lang="ru-RU" dirty="0" smtClean="0"/>
              <a:t>Спектральные признаки</a:t>
            </a:r>
          </a:p>
          <a:p>
            <a:pPr lvl="1"/>
            <a:r>
              <a:rPr lang="ru-RU" dirty="0" smtClean="0"/>
              <a:t>Признаки направления</a:t>
            </a:r>
          </a:p>
          <a:p>
            <a:r>
              <a:rPr lang="ru-RU" dirty="0" smtClean="0"/>
              <a:t>Цилиндрические признаки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2A08-CA69-4714-8D0C-85EBD4AD481C}" type="slidenum">
              <a:rPr lang="fr-CA" smtClean="0"/>
              <a:pPr>
                <a:defRPr/>
              </a:pPr>
              <a:t>10</a:t>
            </a:fld>
            <a:endParaRPr lang="fr-CA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57200" y="1600201"/>
            <a:ext cx="8229600" cy="111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Выход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мультиклассового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классификатора «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Рандомизированные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деревья»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 стрелкой 13"/>
          <p:cNvCxnSpPr>
            <a:stCxn id="11" idx="5"/>
          </p:cNvCxnSpPr>
          <p:nvPr/>
        </p:nvCxnSpPr>
        <p:spPr>
          <a:xfrm rot="5400000" flipH="1">
            <a:off x="6250791" y="3107517"/>
            <a:ext cx="601086" cy="95829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V="1">
            <a:off x="7643828" y="2214548"/>
            <a:ext cx="857249" cy="4286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Парные потенциалы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6615130" cy="4525963"/>
          </a:xfrm>
        </p:spPr>
        <p:txBody>
          <a:bodyPr/>
          <a:lstStyle/>
          <a:p>
            <a:r>
              <a:rPr lang="ru-RU" dirty="0" smtClean="0"/>
              <a:t>Линейная комбинация признаков:</a:t>
            </a:r>
          </a:p>
          <a:p>
            <a:pPr lvl="1"/>
            <a:r>
              <a:rPr lang="ru-RU" dirty="0" smtClean="0"/>
              <a:t>Угол между нормалями в точках</a:t>
            </a:r>
          </a:p>
          <a:p>
            <a:pPr lvl="1"/>
            <a:r>
              <a:rPr lang="ru-RU" dirty="0" smtClean="0"/>
              <a:t>Угол наклона к горизонту отрезка, соединяющего точки, и его абсолютное значение</a:t>
            </a:r>
          </a:p>
          <a:p>
            <a:pPr lvl="1"/>
            <a:r>
              <a:rPr lang="ru-RU" dirty="0" smtClean="0"/>
              <a:t>Расстояние между точками</a:t>
            </a:r>
          </a:p>
          <a:p>
            <a:r>
              <a:rPr lang="ru-RU" dirty="0" smtClean="0"/>
              <a:t>Рассматриваются также </a:t>
            </a:r>
            <a:r>
              <a:rPr lang="ru-RU" dirty="0" err="1" smtClean="0"/>
              <a:t>неассоциативные</a:t>
            </a:r>
            <a:r>
              <a:rPr lang="ru-RU" dirty="0" smtClean="0"/>
              <a:t> парные потенциалы вида </a:t>
            </a:r>
            <a:r>
              <a:rPr lang="el-GR" i="1" dirty="0" smtClean="0">
                <a:latin typeface="Georgia" pitchFamily="18" charset="0"/>
              </a:rPr>
              <a:t>φ</a:t>
            </a:r>
            <a:r>
              <a:rPr lang="en-US" i="1" dirty="0" smtClean="0">
                <a:latin typeface="Georgia" pitchFamily="18" charset="0"/>
              </a:rPr>
              <a:t>(k, l) </a:t>
            </a:r>
            <a:r>
              <a:rPr lang="ru-RU" dirty="0" smtClean="0"/>
              <a:t>при </a:t>
            </a:r>
            <a:r>
              <a:rPr lang="en-US" i="1" dirty="0" smtClean="0">
                <a:latin typeface="Georgia" pitchFamily="18" charset="0"/>
              </a:rPr>
              <a:t>k</a:t>
            </a:r>
            <a:r>
              <a:rPr lang="en-US" dirty="0" smtClean="0">
                <a:latin typeface="Georgia" pitchFamily="18" charset="0"/>
              </a:rPr>
              <a:t> ≠</a:t>
            </a:r>
            <a:r>
              <a:rPr lang="en-US" i="1" dirty="0" smtClean="0">
                <a:latin typeface="Georgia" pitchFamily="18" charset="0"/>
              </a:rPr>
              <a:t> 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569AE4-9879-4BD1-85B4-EBA1C8732740}" type="slidenum">
              <a:rPr lang="fr-CA" smtClean="0"/>
              <a:pPr>
                <a:defRPr/>
              </a:pPr>
              <a:t>11</a:t>
            </a:fld>
            <a:endParaRPr lang="fr-CA"/>
          </a:p>
        </p:txBody>
      </p:sp>
      <p:sp>
        <p:nvSpPr>
          <p:cNvPr id="7" name="Овал 6"/>
          <p:cNvSpPr/>
          <p:nvPr/>
        </p:nvSpPr>
        <p:spPr>
          <a:xfrm>
            <a:off x="7358062" y="3143245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929437" y="3214683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 стрелкой 8"/>
          <p:cNvCxnSpPr>
            <a:stCxn id="11" idx="7"/>
            <a:endCxn id="12" idx="3"/>
          </p:cNvCxnSpPr>
          <p:nvPr/>
        </p:nvCxnSpPr>
        <p:spPr>
          <a:xfrm rot="5400000" flipH="1" flipV="1">
            <a:off x="7245350" y="2744782"/>
            <a:ext cx="725488" cy="11541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500812" y="3786183"/>
            <a:ext cx="2643188" cy="15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786576" y="3643302"/>
            <a:ext cx="285752" cy="285752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43898" y="2714608"/>
            <a:ext cx="285752" cy="285752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7000875" y="3571870"/>
            <a:ext cx="285750" cy="428625"/>
          </a:xfrm>
          <a:prstGeom prst="arc">
            <a:avLst>
              <a:gd name="adj1" fmla="val 17178824"/>
              <a:gd name="adj2" fmla="val 213255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643812" y="2786058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786562" y="4071933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572500" y="2714620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Научная новизна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Пересегментация</a:t>
            </a:r>
            <a:endParaRPr lang="ru-RU" dirty="0" smtClean="0"/>
          </a:p>
          <a:p>
            <a:pPr lvl="1"/>
            <a:r>
              <a:rPr lang="ru-RU" dirty="0" smtClean="0"/>
              <a:t>Ускоряет классификацию на порядки</a:t>
            </a:r>
          </a:p>
          <a:p>
            <a:pPr lvl="1"/>
            <a:r>
              <a:rPr lang="ru-RU" dirty="0" smtClean="0"/>
              <a:t>Признаки рёбер (направление, длина) становятся статистически значимыми</a:t>
            </a:r>
          </a:p>
          <a:p>
            <a:r>
              <a:rPr lang="ru-RU" dirty="0" err="1" smtClean="0"/>
              <a:t>Неассоциативные</a:t>
            </a:r>
            <a:r>
              <a:rPr lang="ru-RU" dirty="0" smtClean="0"/>
              <a:t> парные потенциалы</a:t>
            </a:r>
          </a:p>
          <a:p>
            <a:pPr lvl="1"/>
            <a:r>
              <a:rPr lang="ru-RU" dirty="0" smtClean="0"/>
              <a:t>Позволяют выразить отношения между объектами разных классов, такие как </a:t>
            </a:r>
            <a:br>
              <a:rPr lang="ru-RU" dirty="0" smtClean="0"/>
            </a:br>
            <a:r>
              <a:rPr lang="ru-RU" dirty="0" smtClean="0"/>
              <a:t>«дерево находится выше земли»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2A08-CA69-4714-8D0C-85EBD4AD481C}" type="slidenum">
              <a:rPr lang="fr-CA" smtClean="0"/>
              <a:pPr>
                <a:defRPr/>
              </a:pPr>
              <a:t>12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721" y="81481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Пример результата классификации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143512"/>
            <a:ext cx="8229600" cy="1339841"/>
          </a:xfrm>
        </p:spPr>
        <p:txBody>
          <a:bodyPr/>
          <a:lstStyle/>
          <a:p>
            <a:r>
              <a:rPr lang="ru-RU" dirty="0" smtClean="0"/>
              <a:t>Красный – земля, чёрный – крыша, </a:t>
            </a:r>
            <a:br>
              <a:rPr lang="ru-RU" dirty="0" smtClean="0"/>
            </a:br>
            <a:r>
              <a:rPr lang="ru-RU" dirty="0" smtClean="0"/>
              <a:t>зелёный – дерево, синий – автомобиль, </a:t>
            </a:r>
            <a:r>
              <a:rPr lang="ru-RU" dirty="0" err="1" smtClean="0"/>
              <a:t>голубой</a:t>
            </a:r>
            <a:r>
              <a:rPr lang="ru-RU" dirty="0" smtClean="0"/>
              <a:t> – кусты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2A08-CA69-4714-8D0C-85EBD4AD481C}" type="slidenum">
              <a:rPr lang="fr-CA" smtClean="0"/>
              <a:pPr>
                <a:defRPr/>
              </a:pPr>
              <a:t>13</a:t>
            </a:fld>
            <a:endParaRPr lang="fr-CA"/>
          </a:p>
        </p:txBody>
      </p:sp>
      <p:pic>
        <p:nvPicPr>
          <p:cNvPr id="5" name="Picture 2" descr="Z:\docs\papers\mine\PCV2010new\ISPRSguidelines_authors_latex\figures\compGrTru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3182"/>
            <a:ext cx="3143240" cy="237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214313" y="1857370"/>
            <a:ext cx="2633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/>
              <a:t>Верная разметка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3357563" y="1714495"/>
            <a:ext cx="2571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/>
              <a:t>Ассоциативная</a:t>
            </a:r>
            <a:r>
              <a:rPr lang="ru-RU"/>
              <a:t/>
            </a:r>
            <a:br>
              <a:rPr lang="ru-RU"/>
            </a:br>
            <a:r>
              <a:rPr lang="ru-RU" sz="2400"/>
              <a:t>Марковская</a:t>
            </a:r>
            <a:r>
              <a:rPr lang="ru-RU"/>
              <a:t> </a:t>
            </a:r>
            <a:r>
              <a:rPr lang="ru-RU" sz="2400"/>
              <a:t>сеть</a:t>
            </a:r>
            <a:endParaRPr lang="ru-RU"/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6572250" y="1714495"/>
            <a:ext cx="2325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/>
              <a:t>Предлагаемый</a:t>
            </a:r>
            <a:br>
              <a:rPr lang="ru-RU" sz="2400"/>
            </a:br>
            <a:r>
              <a:rPr lang="ru-RU" sz="2400"/>
              <a:t>метод</a:t>
            </a:r>
          </a:p>
        </p:txBody>
      </p:sp>
      <p:pic>
        <p:nvPicPr>
          <p:cNvPr id="2050" name="Picture 2" descr="D:\docs\papers\MastersThesis\ppt\compAMNCap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643182"/>
            <a:ext cx="3129512" cy="2360624"/>
          </a:xfrm>
          <a:prstGeom prst="rect">
            <a:avLst/>
          </a:prstGeom>
          <a:noFill/>
        </p:spPr>
      </p:pic>
      <p:pic>
        <p:nvPicPr>
          <p:cNvPr id="2051" name="Picture 3" descr="D:\docs\papers\MastersThesis\ppt\compOurCap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4488" y="2643182"/>
            <a:ext cx="3129512" cy="2360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Экспериментальное сравнение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143512"/>
            <a:ext cx="8186766" cy="1268403"/>
          </a:xfrm>
        </p:spPr>
        <p:txBody>
          <a:bodyPr/>
          <a:lstStyle/>
          <a:p>
            <a:r>
              <a:rPr lang="ru-RU" dirty="0" smtClean="0"/>
              <a:t>Лазерный скан, полученный аэросъёмкой</a:t>
            </a:r>
          </a:p>
          <a:p>
            <a:r>
              <a:rPr lang="ru-RU" dirty="0" smtClean="0"/>
              <a:t>Миллион точек, 30 тысяч сегментов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2A08-CA69-4714-8D0C-85EBD4AD481C}" type="slidenum">
              <a:rPr lang="fr-CA" smtClean="0"/>
              <a:pPr>
                <a:defRPr/>
              </a:pPr>
              <a:t>14</a:t>
            </a:fld>
            <a:endParaRPr lang="fr-CA"/>
          </a:p>
        </p:txBody>
      </p:sp>
      <p:pic>
        <p:nvPicPr>
          <p:cNvPr id="3074" name="Picture 2" descr="D:\docs\papers\MastersThesis\mine\barR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14488"/>
            <a:ext cx="5821363" cy="3429001"/>
          </a:xfrm>
          <a:prstGeom prst="rect">
            <a:avLst/>
          </a:prstGeom>
          <a:noFill/>
        </p:spPr>
      </p:pic>
      <p:sp>
        <p:nvSpPr>
          <p:cNvPr id="6" name="Стрелка вниз 5"/>
          <p:cNvSpPr/>
          <p:nvPr/>
        </p:nvSpPr>
        <p:spPr>
          <a:xfrm flipV="1">
            <a:off x="1000100" y="1928802"/>
            <a:ext cx="428628" cy="2786082"/>
          </a:xfrm>
          <a:prstGeom prst="downArrow">
            <a:avLst>
              <a:gd name="adj1" fmla="val 50000"/>
              <a:gd name="adj2" fmla="val 82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152720" y="3153061"/>
            <a:ext cx="1808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л</a:t>
            </a:r>
            <a:r>
              <a:rPr lang="ru-RU" sz="3600" dirty="0" smtClean="0"/>
              <a:t>учше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98355" y="2864565"/>
            <a:ext cx="285752" cy="1428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715272" y="2714620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предло</a:t>
            </a:r>
            <a:r>
              <a:rPr lang="ru-RU" dirty="0" smtClean="0"/>
              <a:t>-</a:t>
            </a:r>
            <a:br>
              <a:rPr lang="ru-RU" dirty="0" smtClean="0"/>
            </a:br>
            <a:r>
              <a:rPr lang="ru-RU" dirty="0" err="1" smtClean="0"/>
              <a:t>женный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метод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Программная реализация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en-US" dirty="0" smtClean="0"/>
              <a:t>C++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рамках системы реализована функция детектирования поверхности земли на данных, снятых с транспортного средства</a:t>
            </a:r>
          </a:p>
          <a:p>
            <a:pPr lvl="1"/>
            <a:r>
              <a:rPr lang="ru-RU" dirty="0" smtClean="0"/>
              <a:t>Применяется в НПО «Регион» для </a:t>
            </a:r>
            <a:r>
              <a:rPr lang="ru-RU" dirty="0" smtClean="0"/>
              <a:t>картографирования дорожного </a:t>
            </a:r>
            <a:r>
              <a:rPr lang="ru-RU" dirty="0" smtClean="0"/>
              <a:t>покрытия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2A08-CA69-4714-8D0C-85EBD4AD481C}" type="slidenum">
              <a:rPr lang="fr-CA" smtClean="0"/>
              <a:pPr>
                <a:defRPr/>
              </a:pPr>
              <a:t>15</a:t>
            </a:fld>
            <a:endParaRPr lang="fr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643050"/>
            <a:ext cx="5457401" cy="230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Результаты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/>
          <a:lstStyle/>
          <a:p>
            <a:r>
              <a:rPr lang="ru-RU" dirty="0" smtClean="0"/>
              <a:t>Проведён обзор методов классификации лазерных сканов</a:t>
            </a:r>
          </a:p>
          <a:p>
            <a:r>
              <a:rPr lang="ru-RU" dirty="0" smtClean="0"/>
              <a:t>Разработан алгоритм </a:t>
            </a:r>
            <a:r>
              <a:rPr lang="ru-RU" dirty="0" smtClean="0"/>
              <a:t>классификации </a:t>
            </a:r>
            <a:r>
              <a:rPr lang="ru-RU" dirty="0" smtClean="0"/>
              <a:t>лазерных </a:t>
            </a:r>
            <a:r>
              <a:rPr lang="ru-RU" dirty="0" smtClean="0"/>
              <a:t>сканов на основе </a:t>
            </a:r>
            <a:r>
              <a:rPr lang="ru-RU" dirty="0" err="1" smtClean="0"/>
              <a:t>неассоциативных</a:t>
            </a:r>
            <a:r>
              <a:rPr lang="ru-RU" dirty="0" smtClean="0"/>
              <a:t> Марковских сетей</a:t>
            </a:r>
            <a:endParaRPr lang="ru-RU" dirty="0" smtClean="0"/>
          </a:p>
          <a:p>
            <a:r>
              <a:rPr lang="ru-RU" dirty="0" smtClean="0"/>
              <a:t>Реализована система классификации лазерных сканов с произвольными классами</a:t>
            </a:r>
          </a:p>
          <a:p>
            <a:r>
              <a:rPr lang="ru-RU" dirty="0" smtClean="0"/>
              <a:t>Результаты опубликованы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2A08-CA69-4714-8D0C-85EBD4AD481C}" type="slidenum">
              <a:rPr lang="fr-CA" smtClean="0"/>
              <a:pPr>
                <a:defRPr/>
              </a:pPr>
              <a:t>16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65" y="2491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Публикации по теме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дипломной работы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А. Велижев, Р. Шаповалов, Д. Потапов, Е. Третьяк, А. Конушин</a:t>
            </a:r>
            <a:r>
              <a:rPr lang="en-US" sz="2800" dirty="0" smtClean="0"/>
              <a:t>, </a:t>
            </a:r>
            <a:r>
              <a:rPr lang="ru-RU" sz="2800" dirty="0" smtClean="0"/>
              <a:t>«</a:t>
            </a:r>
            <a:r>
              <a:rPr lang="ru-RU" sz="2800" b="1" dirty="0" smtClean="0"/>
              <a:t>Автоматическая сегментация облаков точек на основе элементов поверхности</a:t>
            </a:r>
            <a:r>
              <a:rPr lang="ru-RU" sz="2800" dirty="0" smtClean="0"/>
              <a:t>», </a:t>
            </a:r>
            <a:r>
              <a:rPr lang="en-US" sz="2800" i="1" dirty="0" err="1" smtClean="0"/>
              <a:t>GraphiCon</a:t>
            </a:r>
            <a:r>
              <a:rPr lang="en-US" sz="2800" dirty="0" smtClean="0"/>
              <a:t>, Moscow: 2009.</a:t>
            </a:r>
            <a:endParaRPr lang="ru-RU" sz="2800" dirty="0" smtClean="0"/>
          </a:p>
          <a:p>
            <a:r>
              <a:rPr lang="ru-RU" sz="2800" dirty="0" smtClean="0"/>
              <a:t>Р. Шаповалов, «</a:t>
            </a:r>
            <a:r>
              <a:rPr lang="ru-RU" sz="2800" b="1" dirty="0" smtClean="0"/>
              <a:t>Классификация трёхмерных облаков точек с помощью </a:t>
            </a:r>
            <a:r>
              <a:rPr lang="ru-RU" sz="2800" b="1" dirty="0" err="1" smtClean="0"/>
              <a:t>неассоциативных</a:t>
            </a:r>
            <a:r>
              <a:rPr lang="ru-RU" sz="2800" b="1" dirty="0" smtClean="0"/>
              <a:t> Марковских сетей</a:t>
            </a:r>
            <a:r>
              <a:rPr lang="ru-RU" sz="2800" dirty="0" smtClean="0"/>
              <a:t>», </a:t>
            </a:r>
            <a:r>
              <a:rPr lang="ru-RU" sz="2800" i="1" dirty="0" smtClean="0"/>
              <a:t>Ломоносов</a:t>
            </a:r>
            <a:r>
              <a:rPr lang="ru-RU" sz="2800" dirty="0" smtClean="0"/>
              <a:t>-2010</a:t>
            </a:r>
            <a:r>
              <a:rPr lang="ru-RU" sz="2800" dirty="0" smtClean="0"/>
              <a:t>, Москва</a:t>
            </a:r>
          </a:p>
          <a:p>
            <a:r>
              <a:rPr lang="en-US" sz="2800" dirty="0" smtClean="0"/>
              <a:t>R. Shapovalov, A. </a:t>
            </a:r>
            <a:r>
              <a:rPr lang="en-US" sz="2800" dirty="0" err="1" smtClean="0"/>
              <a:t>Velizhev</a:t>
            </a:r>
            <a:r>
              <a:rPr lang="en-US" sz="2800" dirty="0" smtClean="0"/>
              <a:t>, O. </a:t>
            </a:r>
            <a:r>
              <a:rPr lang="en-US" sz="2800" dirty="0" err="1" smtClean="0"/>
              <a:t>Barinova</a:t>
            </a:r>
            <a:r>
              <a:rPr lang="en-US" sz="2800" dirty="0" smtClean="0"/>
              <a:t>, A. </a:t>
            </a:r>
            <a:r>
              <a:rPr lang="en-US" sz="2800" dirty="0" err="1" smtClean="0"/>
              <a:t>Konushin</a:t>
            </a:r>
            <a:r>
              <a:rPr lang="en-US" sz="2800" dirty="0" smtClean="0"/>
              <a:t>, </a:t>
            </a:r>
            <a:r>
              <a:rPr lang="ru-RU" sz="2800" dirty="0" smtClean="0"/>
              <a:t>«</a:t>
            </a:r>
            <a:r>
              <a:rPr lang="en-US" sz="2800" b="1" dirty="0" smtClean="0"/>
              <a:t>Using Non-Associative Markov Networks</a:t>
            </a:r>
            <a:r>
              <a:rPr lang="ru-RU" sz="2800" b="1" dirty="0" smtClean="0"/>
              <a:t> </a:t>
            </a:r>
            <a:r>
              <a:rPr lang="en-US" sz="2800" b="1" dirty="0" smtClean="0"/>
              <a:t>for Point Cloud Classification</a:t>
            </a:r>
            <a:r>
              <a:rPr lang="ru-RU" sz="2800" dirty="0" smtClean="0"/>
              <a:t>»</a:t>
            </a:r>
            <a:r>
              <a:rPr lang="en-US" sz="2800" dirty="0" smtClean="0"/>
              <a:t>, </a:t>
            </a:r>
            <a:r>
              <a:rPr lang="en-US" sz="2800" i="1" dirty="0" smtClean="0"/>
              <a:t>Photogrammetric Computer Vision and Image Analysis</a:t>
            </a:r>
            <a:r>
              <a:rPr lang="en-US" sz="2800" dirty="0" smtClean="0"/>
              <a:t>, Paris: 2010.</a:t>
            </a:r>
            <a:endParaRPr lang="ru-RU" sz="28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2A08-CA69-4714-8D0C-85EBD4AD481C}" type="slidenum">
              <a:rPr lang="fr-CA" smtClean="0"/>
              <a:pPr>
                <a:defRPr/>
              </a:pPr>
              <a:t>17</a:t>
            </a:fld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2A08-CA69-4714-8D0C-85EBD4AD481C}" type="slidenum">
              <a:rPr lang="fr-CA" smtClean="0"/>
              <a:pPr>
                <a:defRPr/>
              </a:pPr>
              <a:t>18</a:t>
            </a:fld>
            <a:endParaRPr lang="fr-CA"/>
          </a:p>
        </p:txBody>
      </p:sp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0" y="3000372"/>
            <a:ext cx="91440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cap="all" dirty="0" smtClean="0"/>
              <a:t>Спасибо за внимание!</a:t>
            </a:r>
            <a:endParaRPr lang="fr-CA" sz="3200" cap="all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Результат классификации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2A08-CA69-4714-8D0C-85EBD4AD481C}" type="slidenum">
              <a:rPr lang="fr-CA" smtClean="0"/>
              <a:pPr>
                <a:defRPr/>
              </a:pPr>
              <a:t>19</a:t>
            </a:fld>
            <a:endParaRPr lang="fr-CA"/>
          </a:p>
        </p:txBody>
      </p:sp>
      <p:pic>
        <p:nvPicPr>
          <p:cNvPr id="4098" name="Picture 2" descr="D:\docs\papers\MastersThesis\mine\las1p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7345363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643998" cy="8683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Применение лазерного сканирования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500034" y="1643050"/>
            <a:ext cx="4614866" cy="4643437"/>
          </a:xfrm>
        </p:spPr>
        <p:txBody>
          <a:bodyPr/>
          <a:lstStyle/>
          <a:p>
            <a:r>
              <a:rPr lang="ru-RU" sz="3000" dirty="0" smtClean="0"/>
              <a:t>Навигация мобильных роботов</a:t>
            </a:r>
          </a:p>
          <a:p>
            <a:r>
              <a:rPr lang="ru-RU" sz="3000" dirty="0" smtClean="0"/>
              <a:t>Создание моделей зданий</a:t>
            </a:r>
          </a:p>
          <a:p>
            <a:r>
              <a:rPr lang="ru-RU" sz="3000" dirty="0" smtClean="0"/>
              <a:t>Картография и паспортизация</a:t>
            </a:r>
          </a:p>
          <a:p>
            <a:r>
              <a:rPr lang="ru-RU" sz="3000" dirty="0" smtClean="0"/>
              <a:t>Контроль качества продукции</a:t>
            </a:r>
          </a:p>
          <a:p>
            <a:r>
              <a:rPr lang="ru-RU" sz="3000" dirty="0" smtClean="0"/>
              <a:t>Сохранение культурного наследия</a:t>
            </a:r>
          </a:p>
          <a:p>
            <a:pPr>
              <a:buNone/>
            </a:pPr>
            <a:endParaRPr lang="fr-CA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857364"/>
            <a:ext cx="35369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2A08-CA69-4714-8D0C-85EBD4AD481C}" type="slidenum">
              <a:rPr lang="fr-CA" smtClean="0"/>
              <a:pPr>
                <a:defRPr/>
              </a:pPr>
              <a:t>2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683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Лазерные сканы и изображения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 bwMode="auto">
          <a:xfrm>
            <a:off x="428596" y="1571612"/>
            <a:ext cx="40401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Преимущества:</a:t>
            </a:r>
          </a:p>
        </p:txBody>
      </p:sp>
      <p:sp>
        <p:nvSpPr>
          <p:cNvPr id="11" name="Содержимое 2"/>
          <p:cNvSpPr>
            <a:spLocks noGrp="1"/>
          </p:cNvSpPr>
          <p:nvPr>
            <p:ph sz="half" idx="4294967295"/>
          </p:nvPr>
        </p:nvSpPr>
        <p:spPr>
          <a:xfrm>
            <a:off x="384147" y="2214549"/>
            <a:ext cx="3759226" cy="39417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sz="2800" dirty="0" smtClean="0"/>
              <a:t>Присутствует информация о трёхмерной структуре сцены</a:t>
            </a:r>
          </a:p>
          <a:p>
            <a:pPr eaLnBrk="1" hangingPunct="1"/>
            <a:r>
              <a:rPr lang="ru-RU" sz="2800" dirty="0" smtClean="0"/>
              <a:t>Инвариантность относительно освещения и погодных условий</a:t>
            </a:r>
          </a:p>
        </p:txBody>
      </p:sp>
      <p:sp>
        <p:nvSpPr>
          <p:cNvPr id="12" name="Текст 4"/>
          <p:cNvSpPr txBox="1">
            <a:spLocks/>
          </p:cNvSpPr>
          <p:nvPr/>
        </p:nvSpPr>
        <p:spPr>
          <a:xfrm>
            <a:off x="4357686" y="1571612"/>
            <a:ext cx="4041775" cy="838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Недостатки: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143373" y="2214549"/>
            <a:ext cx="4857724" cy="394176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ru-RU" sz="2800" dirty="0" smtClean="0"/>
              <a:t>Объект может быть загорожен другими объектами или сам собой</a:t>
            </a:r>
          </a:p>
          <a:p>
            <a:pPr eaLnBrk="1" hangingPunct="1"/>
            <a:r>
              <a:rPr lang="ru-RU" sz="2800" dirty="0" smtClean="0"/>
              <a:t>Сканы зашумлены и разрежены</a:t>
            </a:r>
          </a:p>
          <a:p>
            <a:pPr eaLnBrk="1" hangingPunct="1"/>
            <a:r>
              <a:rPr lang="ru-RU" sz="2800" dirty="0" smtClean="0"/>
              <a:t>Часто отсутствует цветовая информация</a:t>
            </a:r>
          </a:p>
          <a:p>
            <a:pPr eaLnBrk="1" hangingPunct="1"/>
            <a:r>
              <a:rPr lang="ru-RU" sz="2800" dirty="0" smtClean="0"/>
              <a:t>Затруднена обработка с помощью стандартных средств ввода-вывода</a:t>
            </a:r>
          </a:p>
          <a:p>
            <a:pPr eaLnBrk="1" hangingPunct="1"/>
            <a:endParaRPr lang="ru-RU" sz="2800" b="1" dirty="0" smtClean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2A08-CA69-4714-8D0C-85EBD4AD481C}" type="slidenum">
              <a:rPr lang="fr-CA" smtClean="0"/>
              <a:pPr>
                <a:defRPr/>
              </a:pPr>
              <a:t>20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Цели работы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643437"/>
          </a:xfrm>
        </p:spPr>
        <p:txBody>
          <a:bodyPr/>
          <a:lstStyle/>
          <a:p>
            <a:r>
              <a:rPr lang="ru-RU" dirty="0" smtClean="0"/>
              <a:t>Провести обзор методов классификации лазерных сканов</a:t>
            </a:r>
          </a:p>
          <a:p>
            <a:r>
              <a:rPr lang="ru-RU" dirty="0" smtClean="0"/>
              <a:t>Разработать алгоритм классификации лазерных сканов на основе машинного обучения</a:t>
            </a:r>
          </a:p>
          <a:p>
            <a:r>
              <a:rPr lang="ru-RU" dirty="0" smtClean="0"/>
              <a:t>Реализовать этот алгоритм в системе классификации лазерных сканов</a:t>
            </a:r>
          </a:p>
          <a:p>
            <a:endParaRPr lang="fr-CA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2A08-CA69-4714-8D0C-85EBD4AD481C}" type="slidenum">
              <a:rPr lang="fr-CA" smtClean="0"/>
              <a:pPr>
                <a:defRPr/>
              </a:pPr>
              <a:t>3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Постановка задачи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4552"/>
          </a:xfrm>
        </p:spPr>
        <p:txBody>
          <a:bodyPr/>
          <a:lstStyle/>
          <a:p>
            <a:r>
              <a:rPr lang="ru-RU" b="1" dirty="0" smtClean="0"/>
              <a:t>Вход</a:t>
            </a:r>
            <a:r>
              <a:rPr lang="ru-RU" dirty="0" smtClean="0"/>
              <a:t> – набор точек трёхмерного пространства</a:t>
            </a:r>
          </a:p>
          <a:p>
            <a:r>
              <a:rPr lang="ru-RU" b="1" dirty="0" smtClean="0"/>
              <a:t>Выход</a:t>
            </a:r>
            <a:r>
              <a:rPr lang="ru-RU" dirty="0" smtClean="0"/>
              <a:t> – метки классов, сопоставленные каждой точке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2A08-CA69-4714-8D0C-85EBD4AD481C}" type="slidenum">
              <a:rPr lang="fr-CA" smtClean="0"/>
              <a:pPr>
                <a:defRPr/>
              </a:pPr>
              <a:t>4</a:t>
            </a:fld>
            <a:endParaRPr lang="fr-C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000504"/>
            <a:ext cx="42195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08" y="4143379"/>
            <a:ext cx="42338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Формальная постановка задачи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Стадия обучения:</a:t>
            </a:r>
          </a:p>
          <a:p>
            <a:pPr lvl="1"/>
            <a:r>
              <a:rPr lang="ru-RU" b="1" dirty="0" smtClean="0"/>
              <a:t>Вход</a:t>
            </a:r>
            <a:r>
              <a:rPr lang="ru-RU" dirty="0" smtClean="0"/>
              <a:t>: множество четвёрок </a:t>
            </a:r>
            <a:r>
              <a:rPr lang="ru-RU" i="1" dirty="0" smtClean="0"/>
              <a:t>(</a:t>
            </a:r>
            <a:r>
              <a:rPr lang="en-US" i="1" dirty="0" smtClean="0"/>
              <a:t>x, y, z, c</a:t>
            </a:r>
            <a:r>
              <a:rPr lang="ru-RU" i="1" dirty="0" smtClean="0"/>
              <a:t>)</a:t>
            </a:r>
            <a:r>
              <a:rPr lang="en-US" i="1" dirty="0" smtClean="0"/>
              <a:t> </a:t>
            </a:r>
          </a:p>
          <a:p>
            <a:pPr lvl="2"/>
            <a:r>
              <a:rPr lang="ru-RU" i="1" dirty="0" smtClean="0"/>
              <a:t>(</a:t>
            </a:r>
            <a:r>
              <a:rPr lang="en-US" i="1" dirty="0" smtClean="0"/>
              <a:t>x, y, z</a:t>
            </a:r>
            <a:r>
              <a:rPr lang="ru-RU" i="1" dirty="0" smtClean="0"/>
              <a:t>)</a:t>
            </a:r>
            <a:r>
              <a:rPr lang="en-US" i="1" dirty="0" smtClean="0"/>
              <a:t> </a:t>
            </a:r>
            <a:r>
              <a:rPr lang="ru-RU" dirty="0" smtClean="0"/>
              <a:t>∈</a:t>
            </a:r>
            <a:r>
              <a:rPr lang="en-US" dirty="0" smtClean="0"/>
              <a:t> R</a:t>
            </a:r>
            <a:r>
              <a:rPr lang="en-US" baseline="30000" dirty="0" smtClean="0"/>
              <a:t>3</a:t>
            </a:r>
            <a:r>
              <a:rPr lang="ru-RU" baseline="30000" dirty="0" smtClean="0"/>
              <a:t> </a:t>
            </a:r>
            <a:r>
              <a:rPr lang="ru-RU" dirty="0" smtClean="0"/>
              <a:t>– точки облака</a:t>
            </a:r>
            <a:endParaRPr lang="en-US" dirty="0" smtClean="0"/>
          </a:p>
          <a:p>
            <a:pPr lvl="2"/>
            <a:r>
              <a:rPr lang="en-US" i="1" dirty="0" smtClean="0"/>
              <a:t>c</a:t>
            </a:r>
            <a:r>
              <a:rPr lang="ru-RU" dirty="0" smtClean="0"/>
              <a:t> ∈ </a:t>
            </a:r>
            <a:r>
              <a:rPr lang="en-US" dirty="0" smtClean="0"/>
              <a:t>{1, …, </a:t>
            </a:r>
            <a:r>
              <a:rPr lang="en-US" i="1" dirty="0" smtClean="0"/>
              <a:t>K</a:t>
            </a:r>
            <a:r>
              <a:rPr lang="en-US" dirty="0" smtClean="0"/>
              <a:t>}</a:t>
            </a:r>
            <a:r>
              <a:rPr lang="ru-RU" dirty="0" smtClean="0"/>
              <a:t> – метки классов</a:t>
            </a:r>
            <a:endParaRPr lang="en-US" dirty="0" smtClean="0"/>
          </a:p>
          <a:p>
            <a:pPr lvl="1"/>
            <a:r>
              <a:rPr lang="ru-RU" b="1" dirty="0" smtClean="0"/>
              <a:t>Выход</a:t>
            </a:r>
            <a:r>
              <a:rPr lang="ru-RU" dirty="0" smtClean="0"/>
              <a:t>: параметры алгоритма классификации</a:t>
            </a:r>
          </a:p>
          <a:p>
            <a:r>
              <a:rPr lang="ru-RU" dirty="0" smtClean="0"/>
              <a:t>Стадия классификации:</a:t>
            </a:r>
          </a:p>
          <a:p>
            <a:pPr lvl="1"/>
            <a:r>
              <a:rPr lang="ru-RU" b="1" dirty="0" smtClean="0"/>
              <a:t>Вход</a:t>
            </a:r>
            <a:r>
              <a:rPr lang="ru-RU" dirty="0" smtClean="0"/>
              <a:t>: вектор троек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	</a:t>
            </a:r>
            <a:r>
              <a:rPr lang="ru-RU" i="1" dirty="0" smtClean="0"/>
              <a:t>((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i="1" dirty="0" smtClean="0"/>
              <a:t>, y</a:t>
            </a:r>
            <a:r>
              <a:rPr lang="en-US" i="1" baseline="-25000" dirty="0" smtClean="0"/>
              <a:t>1</a:t>
            </a:r>
            <a:r>
              <a:rPr lang="en-US" i="1" dirty="0" smtClean="0"/>
              <a:t>, z</a:t>
            </a:r>
            <a:r>
              <a:rPr lang="en-US" i="1" baseline="-25000" dirty="0" smtClean="0"/>
              <a:t>1</a:t>
            </a:r>
            <a:r>
              <a:rPr lang="ru-RU" i="1" dirty="0" smtClean="0"/>
              <a:t>)</a:t>
            </a:r>
            <a:r>
              <a:rPr lang="en-US" i="1" dirty="0" smtClean="0"/>
              <a:t>, </a:t>
            </a:r>
            <a:r>
              <a:rPr lang="ru-RU" i="1" dirty="0" smtClean="0"/>
              <a:t>(</a:t>
            </a:r>
            <a:r>
              <a:rPr lang="en-US" i="1" dirty="0" smtClean="0"/>
              <a:t>x</a:t>
            </a:r>
            <a:r>
              <a:rPr lang="ru-RU" i="1" baseline="-25000" dirty="0" smtClean="0"/>
              <a:t>2</a:t>
            </a:r>
            <a:r>
              <a:rPr lang="en-US" i="1" dirty="0" smtClean="0"/>
              <a:t>, y</a:t>
            </a:r>
            <a:r>
              <a:rPr lang="ru-RU" i="1" baseline="-25000" dirty="0" smtClean="0"/>
              <a:t>2</a:t>
            </a:r>
            <a:r>
              <a:rPr lang="en-US" i="1" dirty="0" smtClean="0"/>
              <a:t>, z</a:t>
            </a:r>
            <a:r>
              <a:rPr lang="ru-RU" i="1" baseline="-25000" dirty="0" smtClean="0"/>
              <a:t>2</a:t>
            </a:r>
            <a:r>
              <a:rPr lang="ru-RU" i="1" dirty="0" smtClean="0"/>
              <a:t>)</a:t>
            </a:r>
            <a:r>
              <a:rPr lang="en-US" i="1" dirty="0" smtClean="0"/>
              <a:t>, …, </a:t>
            </a:r>
            <a:r>
              <a:rPr lang="ru-RU" i="1" dirty="0" smtClean="0"/>
              <a:t>(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i="1" dirty="0" smtClean="0"/>
              <a:t>, y</a:t>
            </a:r>
            <a:r>
              <a:rPr lang="en-US" i="1" baseline="-25000" dirty="0" smtClean="0"/>
              <a:t>1</a:t>
            </a:r>
            <a:r>
              <a:rPr lang="en-US" i="1" dirty="0" smtClean="0"/>
              <a:t>, z</a:t>
            </a:r>
            <a:r>
              <a:rPr lang="en-US" i="1" baseline="-25000" dirty="0" smtClean="0"/>
              <a:t>1</a:t>
            </a:r>
            <a:r>
              <a:rPr lang="ru-RU" i="1" dirty="0" smtClean="0"/>
              <a:t>)</a:t>
            </a:r>
            <a:r>
              <a:rPr lang="en-US" i="1" dirty="0" smtClean="0"/>
              <a:t>) </a:t>
            </a:r>
            <a:endParaRPr lang="ru-RU" dirty="0" smtClean="0"/>
          </a:p>
          <a:p>
            <a:pPr lvl="1"/>
            <a:r>
              <a:rPr lang="ru-RU" b="1" dirty="0" smtClean="0"/>
              <a:t>Выход</a:t>
            </a:r>
            <a:r>
              <a:rPr lang="ru-RU" dirty="0" smtClean="0"/>
              <a:t>: вектор (</a:t>
            </a:r>
            <a:r>
              <a:rPr lang="en-US" i="1" dirty="0" smtClean="0"/>
              <a:t>c</a:t>
            </a:r>
            <a:r>
              <a:rPr lang="en-US" i="1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i="1" baseline="-25000" dirty="0" smtClean="0"/>
              <a:t>2</a:t>
            </a:r>
            <a:r>
              <a:rPr lang="en-US" dirty="0" smtClean="0"/>
              <a:t>, …,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n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2A08-CA69-4714-8D0C-85EBD4AD481C}" type="slidenum">
              <a:rPr lang="fr-CA" smtClean="0"/>
              <a:pPr>
                <a:defRPr/>
              </a:pPr>
              <a:t>5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Данные для сегментации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Данные – сцены, снятые вне помещений</a:t>
            </a:r>
          </a:p>
          <a:p>
            <a:pPr lvl="1"/>
            <a:r>
              <a:rPr lang="ru-RU" dirty="0" smtClean="0"/>
              <a:t>Аэросъёмка</a:t>
            </a:r>
          </a:p>
          <a:p>
            <a:pPr lvl="1"/>
            <a:r>
              <a:rPr lang="ru-RU" dirty="0" smtClean="0"/>
              <a:t>Съёмка с транспорта</a:t>
            </a:r>
          </a:p>
          <a:p>
            <a:pPr lvl="1"/>
            <a:r>
              <a:rPr lang="ru-RU" dirty="0" smtClean="0"/>
              <a:t>Стационарная съёмка</a:t>
            </a:r>
          </a:p>
          <a:p>
            <a:r>
              <a:rPr lang="ru-RU" dirty="0" smtClean="0"/>
              <a:t>Классы:</a:t>
            </a:r>
          </a:p>
          <a:p>
            <a:pPr lvl="1"/>
            <a:r>
              <a:rPr lang="ru-RU" dirty="0" smtClean="0"/>
              <a:t>Поверхность земли</a:t>
            </a:r>
          </a:p>
          <a:p>
            <a:pPr lvl="1"/>
            <a:r>
              <a:rPr lang="ru-RU" dirty="0" smtClean="0"/>
              <a:t>Здания</a:t>
            </a:r>
          </a:p>
          <a:p>
            <a:pPr lvl="1"/>
            <a:r>
              <a:rPr lang="ru-RU" dirty="0" smtClean="0"/>
              <a:t>Растительность</a:t>
            </a:r>
          </a:p>
          <a:p>
            <a:pPr lvl="1"/>
            <a:r>
              <a:rPr lang="ru-RU" dirty="0" smtClean="0"/>
              <a:t>Транспорт</a:t>
            </a:r>
          </a:p>
          <a:p>
            <a:pPr lvl="1"/>
            <a:r>
              <a:rPr lang="ru-RU" dirty="0" smtClean="0"/>
              <a:t>и т.д.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2A08-CA69-4714-8D0C-85EBD4AD481C}" type="slidenum">
              <a:rPr lang="fr-CA" smtClean="0"/>
              <a:pPr>
                <a:defRPr/>
              </a:pPr>
              <a:t>6</a:t>
            </a:fld>
            <a:endParaRPr lang="fr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214554"/>
            <a:ext cx="34829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6" y="4786302"/>
            <a:ext cx="4000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Критерий качества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1328734"/>
          </a:xfrm>
        </p:spPr>
        <p:txBody>
          <a:bodyPr/>
          <a:lstStyle/>
          <a:p>
            <a:r>
              <a:rPr lang="en-US" dirty="0" smtClean="0"/>
              <a:t>F-</a:t>
            </a:r>
            <a:r>
              <a:rPr lang="ru-RU" dirty="0" smtClean="0"/>
              <a:t>мера для каждого класса</a:t>
            </a:r>
            <a:endParaRPr lang="en-US" dirty="0" smtClean="0"/>
          </a:p>
          <a:p>
            <a:pPr lvl="1"/>
            <a:r>
              <a:rPr lang="ru-RU" dirty="0" smtClean="0"/>
              <a:t>Корректна для несбалансированной выборки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2A08-CA69-4714-8D0C-85EBD4AD481C}" type="slidenum">
              <a:rPr lang="fr-CA" smtClean="0"/>
              <a:pPr>
                <a:defRPr/>
              </a:pPr>
              <a:t>7</a:t>
            </a:fld>
            <a:endParaRPr lang="fr-CA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929198"/>
            <a:ext cx="8643938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28" y="3214686"/>
          <a:ext cx="6096000" cy="1381760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Классификатор принял </a:t>
                      </a: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0</a:t>
                      </a:r>
                      <a:endParaRPr lang="ru-RU" baseline="-25000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Классификатор отверг </a:t>
                      </a: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0</a:t>
                      </a:r>
                      <a:endParaRPr lang="ru-RU" baseline="-25000" dirty="0" smtClean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ru-RU" baseline="-25000" dirty="0" smtClean="0"/>
                        <a:t> </a:t>
                      </a:r>
                      <a:r>
                        <a:rPr lang="ru-RU" dirty="0" smtClean="0"/>
                        <a:t>верна 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TP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FP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ru-RU" baseline="-25000" dirty="0" smtClean="0"/>
                        <a:t> 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не верна 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TN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FN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071810"/>
            <a:ext cx="6410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Ассоциативные Марковские сети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err="1" smtClean="0"/>
              <a:t>Anguelov</a:t>
            </a:r>
            <a:r>
              <a:rPr lang="en-US" dirty="0" smtClean="0"/>
              <a:t>, 2005] [Munoz, 2008]</a:t>
            </a:r>
          </a:p>
          <a:p>
            <a:r>
              <a:rPr lang="ru-RU" dirty="0" smtClean="0"/>
              <a:t>Минимизируется функция энергии</a:t>
            </a:r>
          </a:p>
          <a:p>
            <a:endParaRPr lang="ru-RU" dirty="0" smtClean="0"/>
          </a:p>
          <a:p>
            <a:r>
              <a:rPr lang="ru-RU" dirty="0" smtClean="0"/>
              <a:t>Потенциалы – линейная комбинация признаков:</a:t>
            </a:r>
          </a:p>
          <a:p>
            <a:pPr lvl="1"/>
            <a:endParaRPr lang="en-US" dirty="0" smtClean="0"/>
          </a:p>
          <a:p>
            <a:pPr lvl="1"/>
            <a:r>
              <a:rPr lang="ru-RU" dirty="0" smtClean="0"/>
              <a:t>Ассоциативные парные потенциалы: </a:t>
            </a:r>
            <a:br>
              <a:rPr lang="ru-RU" dirty="0" smtClean="0"/>
            </a:br>
            <a:r>
              <a:rPr lang="en-US" dirty="0" smtClean="0">
                <a:latin typeface="Georgia" pitchFamily="18" charset="0"/>
              </a:rPr>
              <a:t>log </a:t>
            </a:r>
            <a:r>
              <a:rPr lang="el-GR" i="1" dirty="0" smtClean="0">
                <a:latin typeface="Georgia" pitchFamily="18" charset="0"/>
              </a:rPr>
              <a:t>φ</a:t>
            </a:r>
            <a:r>
              <a:rPr lang="en-US" i="1" dirty="0" smtClean="0">
                <a:latin typeface="Georgia" pitchFamily="18" charset="0"/>
              </a:rPr>
              <a:t>(k, l) </a:t>
            </a:r>
            <a:r>
              <a:rPr lang="en-US" dirty="0" smtClean="0">
                <a:latin typeface="Georgia" pitchFamily="18" charset="0"/>
              </a:rPr>
              <a:t>= 0 </a:t>
            </a:r>
            <a:r>
              <a:rPr lang="ru-RU" dirty="0" smtClean="0"/>
              <a:t>при </a:t>
            </a:r>
            <a:r>
              <a:rPr lang="en-US" i="1" dirty="0" smtClean="0">
                <a:latin typeface="Georgia" pitchFamily="18" charset="0"/>
              </a:rPr>
              <a:t>k</a:t>
            </a:r>
            <a:r>
              <a:rPr lang="en-US" dirty="0" smtClean="0">
                <a:latin typeface="Georgia" pitchFamily="18" charset="0"/>
              </a:rPr>
              <a:t> ≠</a:t>
            </a:r>
            <a:r>
              <a:rPr lang="en-US" i="1" dirty="0" smtClean="0">
                <a:latin typeface="Georgia" pitchFamily="18" charset="0"/>
              </a:rPr>
              <a:t> l</a:t>
            </a:r>
            <a:endParaRPr lang="ru-RU" dirty="0" smtClean="0">
              <a:latin typeface="Georg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Существующие методы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02A08-CA69-4714-8D0C-85EBD4AD481C}" type="slidenum">
              <a:rPr lang="fr-CA" smtClean="0"/>
              <a:pPr>
                <a:defRPr/>
              </a:pPr>
              <a:t>8</a:t>
            </a:fld>
            <a:endParaRPr lang="fr-C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929198"/>
            <a:ext cx="3392358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929198"/>
            <a:ext cx="3143272" cy="43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Схема метода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571612"/>
            <a:ext cx="4714908" cy="4525963"/>
          </a:xfrm>
        </p:spPr>
        <p:txBody>
          <a:bodyPr/>
          <a:lstStyle/>
          <a:p>
            <a:r>
              <a:rPr lang="ru-RU" dirty="0" smtClean="0"/>
              <a:t>Предобработка</a:t>
            </a:r>
          </a:p>
          <a:p>
            <a:pPr lvl="1"/>
            <a:r>
              <a:rPr lang="ru-RU" dirty="0" smtClean="0"/>
              <a:t>Построение индекса; </a:t>
            </a:r>
            <a:r>
              <a:rPr lang="ru-RU" dirty="0" err="1" smtClean="0"/>
              <a:t>пересегментация</a:t>
            </a:r>
            <a:endParaRPr lang="ru-RU" dirty="0" smtClean="0"/>
          </a:p>
          <a:p>
            <a:r>
              <a:rPr lang="ru-RU" dirty="0" smtClean="0"/>
              <a:t>Назначение потенциалов</a:t>
            </a:r>
          </a:p>
          <a:p>
            <a:pPr lvl="1"/>
            <a:r>
              <a:rPr lang="ru-RU" dirty="0" smtClean="0"/>
              <a:t>Унарные </a:t>
            </a:r>
            <a:r>
              <a:rPr lang="ru-RU" dirty="0" smtClean="0"/>
              <a:t>потенциалы: </a:t>
            </a:r>
            <a:br>
              <a:rPr lang="ru-RU" dirty="0" smtClean="0"/>
            </a:br>
            <a:r>
              <a:rPr lang="ru-RU" dirty="0" err="1" smtClean="0"/>
              <a:t>рандомизированные</a:t>
            </a:r>
            <a:r>
              <a:rPr lang="ru-RU" dirty="0" smtClean="0"/>
              <a:t> деревья</a:t>
            </a:r>
            <a:endParaRPr lang="ru-RU" dirty="0" smtClean="0"/>
          </a:p>
          <a:p>
            <a:pPr lvl="1"/>
            <a:r>
              <a:rPr lang="ru-RU" dirty="0" err="1" smtClean="0"/>
              <a:t>Неассоциативные</a:t>
            </a:r>
            <a:r>
              <a:rPr lang="ru-RU" dirty="0" smtClean="0"/>
              <a:t> парные потенциалы</a:t>
            </a:r>
            <a:endParaRPr lang="en-US" dirty="0" smtClean="0"/>
          </a:p>
          <a:p>
            <a:r>
              <a:rPr lang="ru-RU" dirty="0" smtClean="0"/>
              <a:t>Классификация</a:t>
            </a:r>
          </a:p>
          <a:p>
            <a:pPr lvl="1"/>
            <a:r>
              <a:rPr lang="ru-RU" dirty="0" smtClean="0"/>
              <a:t>Вывод в Марковской сети: </a:t>
            </a:r>
            <a:r>
              <a:rPr lang="en-US" dirty="0" smtClean="0"/>
              <a:t>TRW-S</a:t>
            </a:r>
            <a:r>
              <a:rPr lang="ru-RU" dirty="0" smtClean="0"/>
              <a:t> </a:t>
            </a:r>
            <a:r>
              <a:rPr lang="en-US" dirty="0" smtClean="0"/>
              <a:t>[</a:t>
            </a:r>
            <a:r>
              <a:rPr lang="en-US" dirty="0" err="1" smtClean="0"/>
              <a:t>Kolmogorov</a:t>
            </a:r>
            <a:r>
              <a:rPr lang="en-US" dirty="0" smtClean="0"/>
              <a:t>, 2006]</a:t>
            </a:r>
            <a:endParaRPr lang="ru-RU" dirty="0" smtClean="0"/>
          </a:p>
          <a:p>
            <a:pPr lvl="1"/>
            <a:endParaRPr lang="ru-RU" dirty="0" smtClean="0"/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72264" y="6215082"/>
            <a:ext cx="2133600" cy="365125"/>
          </a:xfrm>
        </p:spPr>
        <p:txBody>
          <a:bodyPr/>
          <a:lstStyle/>
          <a:p>
            <a:pPr>
              <a:defRPr/>
            </a:pPr>
            <a:fld id="{CFD02A08-CA69-4714-8D0C-85EBD4AD481C}" type="slidenum">
              <a:rPr lang="fr-CA" smtClean="0"/>
              <a:pPr>
                <a:defRPr/>
              </a:pPr>
              <a:t>9</a:t>
            </a:fld>
            <a:endParaRPr lang="fr-CA"/>
          </a:p>
        </p:txBody>
      </p:sp>
      <p:pic>
        <p:nvPicPr>
          <p:cNvPr id="1027" name="Picture 3" descr="D:\docs\papers\MastersThesis\ppt\compBloc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3116"/>
            <a:ext cx="1953016" cy="1473178"/>
          </a:xfrm>
          <a:prstGeom prst="rect">
            <a:avLst/>
          </a:prstGeom>
          <a:noFill/>
        </p:spPr>
      </p:pic>
      <p:pic>
        <p:nvPicPr>
          <p:cNvPr id="1028" name="Picture 4" descr="D:\docs\papers\MastersThesis\ppt\compGrap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2143116"/>
            <a:ext cx="1883980" cy="1415004"/>
          </a:xfrm>
          <a:prstGeom prst="rect">
            <a:avLst/>
          </a:prstGeom>
          <a:noFill/>
        </p:spPr>
      </p:pic>
      <p:pic>
        <p:nvPicPr>
          <p:cNvPr id="1029" name="Picture 5" descr="D:\docs\papers\MastersThesis\ppt\compUnary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4000504"/>
            <a:ext cx="1978178" cy="1492160"/>
          </a:xfrm>
          <a:prstGeom prst="rect">
            <a:avLst/>
          </a:prstGeom>
          <a:noFill/>
        </p:spPr>
      </p:pic>
      <p:pic>
        <p:nvPicPr>
          <p:cNvPr id="1030" name="Picture 6" descr="D:\docs\papers\MastersThesis\ppt\resul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000504"/>
            <a:ext cx="1953016" cy="1473178"/>
          </a:xfrm>
          <a:prstGeom prst="rect">
            <a:avLst/>
          </a:prstGeom>
          <a:noFill/>
        </p:spPr>
      </p:pic>
      <p:sp>
        <p:nvSpPr>
          <p:cNvPr id="12" name="Стрелка вправо 11"/>
          <p:cNvSpPr/>
          <p:nvPr/>
        </p:nvSpPr>
        <p:spPr>
          <a:xfrm>
            <a:off x="6715140" y="2643182"/>
            <a:ext cx="3571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7786710" y="3571876"/>
            <a:ext cx="3571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6715140" y="4572008"/>
            <a:ext cx="3571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146</Template>
  <TotalTime>5037</TotalTime>
  <Words>707</Words>
  <Application>Microsoft Office PowerPoint</Application>
  <PresentationFormat>Экран (4:3)</PresentationFormat>
  <Paragraphs>166</Paragraphs>
  <Slides>20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146</vt:lpstr>
      <vt:lpstr>Автоматическое выделение объектов  в данных лазерного сканирования</vt:lpstr>
      <vt:lpstr>Применение лазерного сканирования</vt:lpstr>
      <vt:lpstr>Цели работы</vt:lpstr>
      <vt:lpstr>Постановка задачи</vt:lpstr>
      <vt:lpstr>Формальная постановка задачи</vt:lpstr>
      <vt:lpstr>Данные для сегментации</vt:lpstr>
      <vt:lpstr>Критерий качества</vt:lpstr>
      <vt:lpstr>Существующие методы</vt:lpstr>
      <vt:lpstr>Схема метода</vt:lpstr>
      <vt:lpstr>Унарные потенциалы</vt:lpstr>
      <vt:lpstr>Парные потенциалы</vt:lpstr>
      <vt:lpstr>Научная новизна</vt:lpstr>
      <vt:lpstr>Пример результата классификации</vt:lpstr>
      <vt:lpstr>Экспериментальное сравнение</vt:lpstr>
      <vt:lpstr>Программная реализация</vt:lpstr>
      <vt:lpstr>Результаты</vt:lpstr>
      <vt:lpstr>Публикации по теме  дипломной работы</vt:lpstr>
      <vt:lpstr>Спасибо за внимание!</vt:lpstr>
      <vt:lpstr>Результат классификации</vt:lpstr>
      <vt:lpstr>Лазерные сканы и изображения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Overrider</dc:creator>
  <cp:lastModifiedBy>10r_sha</cp:lastModifiedBy>
  <cp:revision>81</cp:revision>
  <dcterms:created xsi:type="dcterms:W3CDTF">2010-04-26T17:42:58Z</dcterms:created>
  <dcterms:modified xsi:type="dcterms:W3CDTF">2010-05-21T17:23:06Z</dcterms:modified>
</cp:coreProperties>
</file>